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4799250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2" d="100"/>
          <a:sy n="32" d="100"/>
        </p:scale>
        <p:origin x="3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9906" y="4124164"/>
            <a:ext cx="33599438" cy="8773325"/>
          </a:xfrm>
        </p:spPr>
        <p:txBody>
          <a:bodyPr anchor="b"/>
          <a:lstStyle>
            <a:lvl1pPr algn="ctr"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9906" y="13235822"/>
            <a:ext cx="33599438" cy="6084159"/>
          </a:xfrm>
        </p:spPr>
        <p:txBody>
          <a:bodyPr/>
          <a:lstStyle>
            <a:lvl1pPr marL="0" indent="0" algn="ctr">
              <a:buNone/>
              <a:defRPr sz="8819"/>
            </a:lvl1pPr>
            <a:lvl2pPr marL="1679981" indent="0" algn="ctr">
              <a:buNone/>
              <a:defRPr sz="7349"/>
            </a:lvl2pPr>
            <a:lvl3pPr marL="3359963" indent="0" algn="ctr">
              <a:buNone/>
              <a:defRPr sz="6614"/>
            </a:lvl3pPr>
            <a:lvl4pPr marL="5039944" indent="0" algn="ctr">
              <a:buNone/>
              <a:defRPr sz="5879"/>
            </a:lvl4pPr>
            <a:lvl5pPr marL="6719926" indent="0" algn="ctr">
              <a:buNone/>
              <a:defRPr sz="5879"/>
            </a:lvl5pPr>
            <a:lvl6pPr marL="8399907" indent="0" algn="ctr">
              <a:buNone/>
              <a:defRPr sz="5879"/>
            </a:lvl6pPr>
            <a:lvl7pPr marL="10079888" indent="0" algn="ctr">
              <a:buNone/>
              <a:defRPr sz="5879"/>
            </a:lvl7pPr>
            <a:lvl8pPr marL="11759870" indent="0" algn="ctr">
              <a:buNone/>
              <a:defRPr sz="5879"/>
            </a:lvl8pPr>
            <a:lvl9pPr marL="13439851" indent="0" algn="ctr">
              <a:buNone/>
              <a:defRPr sz="587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16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059463" y="1341665"/>
            <a:ext cx="9659838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949" y="1341665"/>
            <a:ext cx="28419524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9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06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616" y="6282497"/>
            <a:ext cx="38639353" cy="10482488"/>
          </a:xfrm>
        </p:spPr>
        <p:txBody>
          <a:bodyPr anchor="b"/>
          <a:lstStyle>
            <a:lvl1pPr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6616" y="16864153"/>
            <a:ext cx="38639353" cy="5512493"/>
          </a:xfrm>
        </p:spPr>
        <p:txBody>
          <a:bodyPr/>
          <a:lstStyle>
            <a:lvl1pPr marL="0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1pPr>
            <a:lvl2pPr marL="1679981" indent="0">
              <a:buNone/>
              <a:defRPr sz="7349">
                <a:solidFill>
                  <a:schemeClr val="tx1">
                    <a:tint val="75000"/>
                  </a:schemeClr>
                </a:solidFill>
              </a:defRPr>
            </a:lvl2pPr>
            <a:lvl3pPr marL="335996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3pPr>
            <a:lvl4pPr marL="5039944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4pPr>
            <a:lvl5pPr marL="6719926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5pPr>
            <a:lvl6pPr marL="8399907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6pPr>
            <a:lvl7pPr marL="10079888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7pPr>
            <a:lvl8pPr marL="11759870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8pPr>
            <a:lvl9pPr marL="13439851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51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9949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9620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4" y="1341667"/>
            <a:ext cx="38639353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85785" y="6177496"/>
            <a:ext cx="18952181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5785" y="9204991"/>
            <a:ext cx="18952181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679620" y="6177496"/>
            <a:ext cx="19045516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679620" y="9204991"/>
            <a:ext cx="1904551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6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6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36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5516" y="3628331"/>
            <a:ext cx="22679620" cy="17908316"/>
          </a:xfrm>
        </p:spPr>
        <p:txBody>
          <a:bodyPr/>
          <a:lstStyle>
            <a:lvl1pPr>
              <a:defRPr sz="11758"/>
            </a:lvl1pPr>
            <a:lvl2pPr>
              <a:defRPr sz="10289"/>
            </a:lvl2pPr>
            <a:lvl3pPr>
              <a:defRPr sz="8819"/>
            </a:lvl3pPr>
            <a:lvl4pPr>
              <a:defRPr sz="7349"/>
            </a:lvl4pPr>
            <a:lvl5pPr>
              <a:defRPr sz="7349"/>
            </a:lvl5pPr>
            <a:lvl6pPr>
              <a:defRPr sz="7349"/>
            </a:lvl6pPr>
            <a:lvl7pPr>
              <a:defRPr sz="7349"/>
            </a:lvl7pPr>
            <a:lvl8pPr>
              <a:defRPr sz="7349"/>
            </a:lvl8pPr>
            <a:lvl9pPr>
              <a:defRPr sz="734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045516" y="3628331"/>
            <a:ext cx="22679620" cy="17908316"/>
          </a:xfrm>
        </p:spPr>
        <p:txBody>
          <a:bodyPr anchor="t"/>
          <a:lstStyle>
            <a:lvl1pPr marL="0" indent="0">
              <a:buNone/>
              <a:defRPr sz="11758"/>
            </a:lvl1pPr>
            <a:lvl2pPr marL="1679981" indent="0">
              <a:buNone/>
              <a:defRPr sz="10289"/>
            </a:lvl2pPr>
            <a:lvl3pPr marL="3359963" indent="0">
              <a:buNone/>
              <a:defRPr sz="8819"/>
            </a:lvl3pPr>
            <a:lvl4pPr marL="5039944" indent="0">
              <a:buNone/>
              <a:defRPr sz="7349"/>
            </a:lvl4pPr>
            <a:lvl5pPr marL="6719926" indent="0">
              <a:buNone/>
              <a:defRPr sz="7349"/>
            </a:lvl5pPr>
            <a:lvl6pPr marL="8399907" indent="0">
              <a:buNone/>
              <a:defRPr sz="7349"/>
            </a:lvl6pPr>
            <a:lvl7pPr marL="10079888" indent="0">
              <a:buNone/>
              <a:defRPr sz="7349"/>
            </a:lvl7pPr>
            <a:lvl8pPr marL="11759870" indent="0">
              <a:buNone/>
              <a:defRPr sz="7349"/>
            </a:lvl8pPr>
            <a:lvl9pPr marL="13439851" indent="0">
              <a:buNone/>
              <a:defRPr sz="734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5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9949" y="1341667"/>
            <a:ext cx="38639353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9949" y="6708326"/>
            <a:ext cx="38639353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9949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39752" y="23356646"/>
            <a:ext cx="15119747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639470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2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9963" rtl="0" eaLnBrk="1" latinLnBrk="0" hangingPunct="1">
        <a:lnSpc>
          <a:spcPct val="90000"/>
        </a:lnSpc>
        <a:spcBef>
          <a:spcPct val="0"/>
        </a:spcBef>
        <a:buNone/>
        <a:defRPr sz="161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991" indent="-839991" algn="l" defTabSz="3359963" rtl="0" eaLnBrk="1" latinLnBrk="0" hangingPunct="1">
        <a:lnSpc>
          <a:spcPct val="90000"/>
        </a:lnSpc>
        <a:spcBef>
          <a:spcPts val="3674"/>
        </a:spcBef>
        <a:buFont typeface="Arial" panose="020B0604020202020204" pitchFamily="34" charset="0"/>
        <a:buChar char="•"/>
        <a:defRPr sz="10289" kern="1200">
          <a:solidFill>
            <a:schemeClr val="tx1"/>
          </a:solidFill>
          <a:latin typeface="+mn-lt"/>
          <a:ea typeface="+mn-ea"/>
          <a:cs typeface="+mn-cs"/>
        </a:defRPr>
      </a:lvl1pPr>
      <a:lvl2pPr marL="251997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2pPr>
      <a:lvl3pPr marL="4199954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3pPr>
      <a:lvl4pPr marL="5879935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7559916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9239898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919879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2599861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427984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7998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039944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6719926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8399907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079888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175987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343985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egisesrl.it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34" y="1672530"/>
            <a:ext cx="38367287" cy="314076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3563007" y="20421387"/>
            <a:ext cx="38367288" cy="327088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3802714" y="6628603"/>
            <a:ext cx="37749206" cy="25391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6571"/>
              </a:lnSpc>
            </a:pPr>
            <a:r>
              <a:rPr lang="it-IT" sz="7200" b="1" dirty="0" err="1">
                <a:latin typeface="Century Gothic" panose="020B0502020202020204" pitchFamily="34" charset="0"/>
                <a:ea typeface="Helvetica" charset="0"/>
                <a:cs typeface="Helvetica Neue Medium"/>
              </a:rPr>
              <a:t>LEvoluzione</a:t>
            </a:r>
            <a:r>
              <a:rPr lang="it-IT" sz="72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 – LE.GI.SE. In evoluzione attraverso lo sviluppo di un sistema di integrazione dei servizi e dei processi per il controllo e coordinamento delle attività lavorative in sede e in cantiere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3802715" y="9768163"/>
            <a:ext cx="37749206" cy="33855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Fondo Europeo di Sviluppo Regionale 2021/2027 di Regione Lombardia </a:t>
            </a:r>
          </a:p>
          <a:p>
            <a:pPr algn="just"/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Azione: 1.1.1 ‘‘Sostegno agli investimenti in ricerca, sviluppo e innovazione’’</a:t>
            </a:r>
          </a:p>
          <a:p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Bando: </a:t>
            </a:r>
            <a:r>
              <a:rPr lang="it-IT" sz="4800" i="1" dirty="0" err="1">
                <a:latin typeface="Century Gothic" panose="020B0502020202020204" pitchFamily="34" charset="0"/>
                <a:ea typeface="Helvetica" charset="0"/>
                <a:cs typeface="Helvetica Neue Thin"/>
              </a:rPr>
              <a:t>Ricerca&amp;Innova</a:t>
            </a:r>
            <a:endParaRPr lang="it-IT" sz="4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2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C534165-C6F2-839F-40DC-B49A91CB44C6}"/>
              </a:ext>
            </a:extLst>
          </p:cNvPr>
          <p:cNvSpPr txBox="1"/>
          <p:nvPr/>
        </p:nvSpPr>
        <p:spPr>
          <a:xfrm>
            <a:off x="3802715" y="12450865"/>
            <a:ext cx="37749206" cy="79098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Beneficiario: LE.GI.SE. SRL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/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 </a:t>
            </a:r>
            <a:r>
              <a:rPr lang="it-IT" sz="4000" dirty="0">
                <a:latin typeface="Century Gothic" panose="020B0502020202020204" pitchFamily="34" charset="0"/>
              </a:rPr>
              <a:t>LE.GI.SE ha ravvisato la necessità di migliorare la qualità del servizio offerto ed aumentare il grado di monitoraggio, tracciamento e sincronizzazione delle proprie attività aziendali. È stato, quindi, sviluppato un sistema informatico in grado di facilitare la registrazione, archiviazione, elaborazione e tracciamento dei dati, relativamente ai diversi comparti aziendali. L’implementazione di questo progetto sta permettendo e permetterà il costante monitoraggio dei costi, della produttività e dei margini di crescita, fornendo all’azienda le informazioni utili alla pianificazione di sviluppi futuri.</a:t>
            </a: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/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 € 425.251,59</a:t>
            </a: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/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 o liquidata: € 425.251,59</a:t>
            </a: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E792B52-431B-FDFC-AEEE-91C0112221D6}"/>
              </a:ext>
            </a:extLst>
          </p:cNvPr>
          <p:cNvSpPr txBox="1"/>
          <p:nvPr/>
        </p:nvSpPr>
        <p:spPr>
          <a:xfrm>
            <a:off x="6214660" y="20985480"/>
            <a:ext cx="1605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Programma Regionale a valere sul</a:t>
            </a:r>
          </a:p>
          <a:p>
            <a:r>
              <a:rPr lang="it-IT" sz="4000" dirty="0"/>
              <a:t>Fondo Europeo di Sviluppo Regionale/PR FESR 2021-2027</a:t>
            </a:r>
          </a:p>
          <a:p>
            <a:r>
              <a:rPr lang="it-IT" sz="4000" dirty="0"/>
              <a:t>www.fesr.regione.lombardia.it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5E3354-A1C6-914D-EDCE-E71D5251D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08" y="20985480"/>
            <a:ext cx="1886174" cy="188617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F6077ED-14AE-002D-D1E4-F195E71595BB}"/>
              </a:ext>
            </a:extLst>
          </p:cNvPr>
          <p:cNvSpPr txBox="1"/>
          <p:nvPr/>
        </p:nvSpPr>
        <p:spPr>
          <a:xfrm>
            <a:off x="28346038" y="21834674"/>
            <a:ext cx="96541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i="1" dirty="0">
              <a:latin typeface="26 Helvetica UltraLightItalic"/>
              <a:ea typeface="Helvetica" charset="0"/>
              <a:cs typeface="26 Helvetica UltraLightItalic"/>
            </a:endParaRPr>
          </a:p>
          <a:p>
            <a:pPr algn="ctr"/>
            <a:r>
              <a:rPr lang="it-IT" sz="4000" i="1" dirty="0">
                <a:latin typeface="26 Helvetica UltraLightItalic"/>
                <a:ea typeface="Helvetica" charset="0"/>
                <a:cs typeface="26 Helvetica UltraLightItalic"/>
              </a:rPr>
              <a:t> </a:t>
            </a:r>
          </a:p>
          <a:p>
            <a:pPr algn="ctr"/>
            <a:endParaRPr lang="it-IT" sz="24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38B8087-7848-8EC6-2A98-4A1DC1C59D2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98"/>
          <a:stretch/>
        </p:blipFill>
        <p:spPr bwMode="auto">
          <a:xfrm>
            <a:off x="27316429" y="21779567"/>
            <a:ext cx="5541011" cy="16259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A9AD811-29D7-1843-C08E-3F69F8D6A0F8}"/>
              </a:ext>
            </a:extLst>
          </p:cNvPr>
          <p:cNvSpPr txBox="1"/>
          <p:nvPr/>
        </p:nvSpPr>
        <p:spPr>
          <a:xfrm>
            <a:off x="33741359" y="22280880"/>
            <a:ext cx="6096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  <a:hlinkClick r:id="rId6"/>
              </a:rPr>
              <a:t>https://www.legisesrl.it/</a:t>
            </a:r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125</TotalTime>
  <Words>223</Words>
  <Application>Microsoft Office PowerPoint</Application>
  <PresentationFormat>Personalizzato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26 Helvetica UltraLightItalic</vt:lpstr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Federica Arrigoni</cp:lastModifiedBy>
  <cp:revision>35</cp:revision>
  <dcterms:created xsi:type="dcterms:W3CDTF">2023-03-14T09:17:31Z</dcterms:created>
  <dcterms:modified xsi:type="dcterms:W3CDTF">2024-07-17T15:02:17Z</dcterms:modified>
</cp:coreProperties>
</file>